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E35D23-A254-4533-8296-E9078E67C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017DAEE-6EAC-4619-8569-C3CDECC4C95A}">
      <dgm:prSet/>
      <dgm:spPr/>
      <dgm:t>
        <a:bodyPr/>
        <a:lstStyle/>
        <a:p>
          <a:r>
            <a:rPr lang="en-US"/>
            <a:t>There is a lot of content that could still be done.</a:t>
          </a:r>
        </a:p>
      </dgm:t>
    </dgm:pt>
    <dgm:pt modelId="{EF43940A-EA9E-46FC-A009-0165613AF95B}" type="parTrans" cxnId="{B831C788-0A55-467B-91B3-2D7C6189EE37}">
      <dgm:prSet/>
      <dgm:spPr/>
      <dgm:t>
        <a:bodyPr/>
        <a:lstStyle/>
        <a:p>
          <a:endParaRPr lang="en-US"/>
        </a:p>
      </dgm:t>
    </dgm:pt>
    <dgm:pt modelId="{1EAD273D-EDB9-46B1-B37F-8ADCA4254DDC}" type="sibTrans" cxnId="{B831C788-0A55-467B-91B3-2D7C6189EE37}">
      <dgm:prSet/>
      <dgm:spPr/>
      <dgm:t>
        <a:bodyPr/>
        <a:lstStyle/>
        <a:p>
          <a:endParaRPr lang="en-US"/>
        </a:p>
      </dgm:t>
    </dgm:pt>
    <dgm:pt modelId="{09DB1852-F6BD-4599-9607-235D38250435}">
      <dgm:prSet/>
      <dgm:spPr/>
      <dgm:t>
        <a:bodyPr/>
        <a:lstStyle/>
        <a:p>
          <a:r>
            <a:rPr lang="hu-HU"/>
            <a:t>Source: </a:t>
          </a:r>
          <a:r>
            <a:rPr lang="hu-HU" u="sng"/>
            <a:t>https://en.wikipedia.org/wiki/Ancient_Egypt</a:t>
          </a:r>
          <a:endParaRPr lang="en-US"/>
        </a:p>
      </dgm:t>
    </dgm:pt>
    <dgm:pt modelId="{3E641B3E-47C1-43AD-9F83-A452FA18C29D}" type="parTrans" cxnId="{4AE333D0-60A3-4A32-BF62-35EA88A3F76B}">
      <dgm:prSet/>
      <dgm:spPr/>
      <dgm:t>
        <a:bodyPr/>
        <a:lstStyle/>
        <a:p>
          <a:endParaRPr lang="en-US"/>
        </a:p>
      </dgm:t>
    </dgm:pt>
    <dgm:pt modelId="{13B814BA-E471-400E-8546-578331C451D8}" type="sibTrans" cxnId="{4AE333D0-60A3-4A32-BF62-35EA88A3F76B}">
      <dgm:prSet/>
      <dgm:spPr/>
      <dgm:t>
        <a:bodyPr/>
        <a:lstStyle/>
        <a:p>
          <a:endParaRPr lang="en-US"/>
        </a:p>
      </dgm:t>
    </dgm:pt>
    <dgm:pt modelId="{D6AF364D-CC70-4A2B-94D8-801EE4D570F9}" type="pres">
      <dgm:prSet presAssocID="{5AE35D23-A254-4533-8296-E9078E67C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704CC44-DD2A-4D24-9F01-195541F63190}" type="pres">
      <dgm:prSet presAssocID="{0017DAEE-6EAC-4619-8569-C3CDECC4C95A}" presName="hierRoot1" presStyleCnt="0">
        <dgm:presLayoutVars>
          <dgm:hierBranch val="init"/>
        </dgm:presLayoutVars>
      </dgm:prSet>
      <dgm:spPr/>
    </dgm:pt>
    <dgm:pt modelId="{CFE5931B-B238-4361-A5FB-F64B7625C0FB}" type="pres">
      <dgm:prSet presAssocID="{0017DAEE-6EAC-4619-8569-C3CDECC4C95A}" presName="rootComposite1" presStyleCnt="0"/>
      <dgm:spPr/>
    </dgm:pt>
    <dgm:pt modelId="{6442F5ED-1660-40E6-8FB0-CBA6D6AA8F97}" type="pres">
      <dgm:prSet presAssocID="{0017DAEE-6EAC-4619-8569-C3CDECC4C95A}" presName="rootText1" presStyleLbl="node0" presStyleIdx="0" presStyleCnt="2">
        <dgm:presLayoutVars>
          <dgm:chPref val="3"/>
        </dgm:presLayoutVars>
      </dgm:prSet>
      <dgm:spPr/>
    </dgm:pt>
    <dgm:pt modelId="{AEEEE14A-5B25-42A9-A229-8DD60AC0FE8E}" type="pres">
      <dgm:prSet presAssocID="{0017DAEE-6EAC-4619-8569-C3CDECC4C95A}" presName="rootConnector1" presStyleLbl="node1" presStyleIdx="0" presStyleCnt="0"/>
      <dgm:spPr/>
    </dgm:pt>
    <dgm:pt modelId="{3158B187-DAAA-436D-88AB-31F15AB83D0D}" type="pres">
      <dgm:prSet presAssocID="{0017DAEE-6EAC-4619-8569-C3CDECC4C95A}" presName="hierChild2" presStyleCnt="0"/>
      <dgm:spPr/>
    </dgm:pt>
    <dgm:pt modelId="{54C545CD-1E2F-41A8-B1EB-67AD2CA7C3C2}" type="pres">
      <dgm:prSet presAssocID="{0017DAEE-6EAC-4619-8569-C3CDECC4C95A}" presName="hierChild3" presStyleCnt="0"/>
      <dgm:spPr/>
    </dgm:pt>
    <dgm:pt modelId="{0CDC7AA9-E600-44C9-8B5B-D0281F0A155A}" type="pres">
      <dgm:prSet presAssocID="{09DB1852-F6BD-4599-9607-235D38250435}" presName="hierRoot1" presStyleCnt="0">
        <dgm:presLayoutVars>
          <dgm:hierBranch val="init"/>
        </dgm:presLayoutVars>
      </dgm:prSet>
      <dgm:spPr/>
    </dgm:pt>
    <dgm:pt modelId="{73FCC774-C43F-4E66-8DFA-CC990FDDB31A}" type="pres">
      <dgm:prSet presAssocID="{09DB1852-F6BD-4599-9607-235D38250435}" presName="rootComposite1" presStyleCnt="0"/>
      <dgm:spPr/>
    </dgm:pt>
    <dgm:pt modelId="{EC419E56-08DD-4FCC-ADCD-E83236CC2683}" type="pres">
      <dgm:prSet presAssocID="{09DB1852-F6BD-4599-9607-235D38250435}" presName="rootText1" presStyleLbl="node0" presStyleIdx="1" presStyleCnt="2">
        <dgm:presLayoutVars>
          <dgm:chPref val="3"/>
        </dgm:presLayoutVars>
      </dgm:prSet>
      <dgm:spPr/>
    </dgm:pt>
    <dgm:pt modelId="{59A2A463-BD44-4B5C-95FE-985FA5B251EF}" type="pres">
      <dgm:prSet presAssocID="{09DB1852-F6BD-4599-9607-235D38250435}" presName="rootConnector1" presStyleLbl="node1" presStyleIdx="0" presStyleCnt="0"/>
      <dgm:spPr/>
    </dgm:pt>
    <dgm:pt modelId="{396BCB79-C2FD-4253-BF68-6CFF5557B51D}" type="pres">
      <dgm:prSet presAssocID="{09DB1852-F6BD-4599-9607-235D38250435}" presName="hierChild2" presStyleCnt="0"/>
      <dgm:spPr/>
    </dgm:pt>
    <dgm:pt modelId="{067B6887-6A42-40C3-BE6A-75A0D485A70B}" type="pres">
      <dgm:prSet presAssocID="{09DB1852-F6BD-4599-9607-235D38250435}" presName="hierChild3" presStyleCnt="0"/>
      <dgm:spPr/>
    </dgm:pt>
  </dgm:ptLst>
  <dgm:cxnLst>
    <dgm:cxn modelId="{6E4FC00F-AC49-447E-93B2-C155142BB154}" type="presOf" srcId="{0017DAEE-6EAC-4619-8569-C3CDECC4C95A}" destId="{AEEEE14A-5B25-42A9-A229-8DD60AC0FE8E}" srcOrd="1" destOrd="0" presId="urn:microsoft.com/office/officeart/2005/8/layout/orgChart1"/>
    <dgm:cxn modelId="{C3DC6E23-20AC-4CF6-B50E-0BA96836E4D8}" type="presOf" srcId="{09DB1852-F6BD-4599-9607-235D38250435}" destId="{59A2A463-BD44-4B5C-95FE-985FA5B251EF}" srcOrd="1" destOrd="0" presId="urn:microsoft.com/office/officeart/2005/8/layout/orgChart1"/>
    <dgm:cxn modelId="{98B3ED5F-EE27-4A2F-972B-B6FF1686E5F6}" type="presOf" srcId="{09DB1852-F6BD-4599-9607-235D38250435}" destId="{EC419E56-08DD-4FCC-ADCD-E83236CC2683}" srcOrd="0" destOrd="0" presId="urn:microsoft.com/office/officeart/2005/8/layout/orgChart1"/>
    <dgm:cxn modelId="{B831C788-0A55-467B-91B3-2D7C6189EE37}" srcId="{5AE35D23-A254-4533-8296-E9078E67C65F}" destId="{0017DAEE-6EAC-4619-8569-C3CDECC4C95A}" srcOrd="0" destOrd="0" parTransId="{EF43940A-EA9E-46FC-A009-0165613AF95B}" sibTransId="{1EAD273D-EDB9-46B1-B37F-8ADCA4254DDC}"/>
    <dgm:cxn modelId="{A3E8D792-6C09-46EA-B259-09DDF5ECE29C}" type="presOf" srcId="{5AE35D23-A254-4533-8296-E9078E67C65F}" destId="{D6AF364D-CC70-4A2B-94D8-801EE4D570F9}" srcOrd="0" destOrd="0" presId="urn:microsoft.com/office/officeart/2005/8/layout/orgChart1"/>
    <dgm:cxn modelId="{AF50FCC4-CF96-420B-9A0C-C49AC708A29A}" type="presOf" srcId="{0017DAEE-6EAC-4619-8569-C3CDECC4C95A}" destId="{6442F5ED-1660-40E6-8FB0-CBA6D6AA8F97}" srcOrd="0" destOrd="0" presId="urn:microsoft.com/office/officeart/2005/8/layout/orgChart1"/>
    <dgm:cxn modelId="{4AE333D0-60A3-4A32-BF62-35EA88A3F76B}" srcId="{5AE35D23-A254-4533-8296-E9078E67C65F}" destId="{09DB1852-F6BD-4599-9607-235D38250435}" srcOrd="1" destOrd="0" parTransId="{3E641B3E-47C1-43AD-9F83-A452FA18C29D}" sibTransId="{13B814BA-E471-400E-8546-578331C451D8}"/>
    <dgm:cxn modelId="{2D2400CA-9811-4F5F-B3BC-86A2D575FD0F}" type="presParOf" srcId="{D6AF364D-CC70-4A2B-94D8-801EE4D570F9}" destId="{1704CC44-DD2A-4D24-9F01-195541F63190}" srcOrd="0" destOrd="0" presId="urn:microsoft.com/office/officeart/2005/8/layout/orgChart1"/>
    <dgm:cxn modelId="{E65DCF0E-1BD5-4BDF-BD04-B093F24245F1}" type="presParOf" srcId="{1704CC44-DD2A-4D24-9F01-195541F63190}" destId="{CFE5931B-B238-4361-A5FB-F64B7625C0FB}" srcOrd="0" destOrd="0" presId="urn:microsoft.com/office/officeart/2005/8/layout/orgChart1"/>
    <dgm:cxn modelId="{CF04AD1B-1176-4F4D-ACBF-04728EA7A68D}" type="presParOf" srcId="{CFE5931B-B238-4361-A5FB-F64B7625C0FB}" destId="{6442F5ED-1660-40E6-8FB0-CBA6D6AA8F97}" srcOrd="0" destOrd="0" presId="urn:microsoft.com/office/officeart/2005/8/layout/orgChart1"/>
    <dgm:cxn modelId="{27BDE025-9AD0-4780-96CF-BA0C5E85A083}" type="presParOf" srcId="{CFE5931B-B238-4361-A5FB-F64B7625C0FB}" destId="{AEEEE14A-5B25-42A9-A229-8DD60AC0FE8E}" srcOrd="1" destOrd="0" presId="urn:microsoft.com/office/officeart/2005/8/layout/orgChart1"/>
    <dgm:cxn modelId="{C70DD684-745C-41D3-A72F-63E70471BEA2}" type="presParOf" srcId="{1704CC44-DD2A-4D24-9F01-195541F63190}" destId="{3158B187-DAAA-436D-88AB-31F15AB83D0D}" srcOrd="1" destOrd="0" presId="urn:microsoft.com/office/officeart/2005/8/layout/orgChart1"/>
    <dgm:cxn modelId="{A4D9C70F-4FC3-47CB-B655-2F8112288C6D}" type="presParOf" srcId="{1704CC44-DD2A-4D24-9F01-195541F63190}" destId="{54C545CD-1E2F-41A8-B1EB-67AD2CA7C3C2}" srcOrd="2" destOrd="0" presId="urn:microsoft.com/office/officeart/2005/8/layout/orgChart1"/>
    <dgm:cxn modelId="{78C31A3A-F4A6-4FAB-835D-BB56E12C87A8}" type="presParOf" srcId="{D6AF364D-CC70-4A2B-94D8-801EE4D570F9}" destId="{0CDC7AA9-E600-44C9-8B5B-D0281F0A155A}" srcOrd="1" destOrd="0" presId="urn:microsoft.com/office/officeart/2005/8/layout/orgChart1"/>
    <dgm:cxn modelId="{4B1283F8-7360-4599-B53C-99515189E886}" type="presParOf" srcId="{0CDC7AA9-E600-44C9-8B5B-D0281F0A155A}" destId="{73FCC774-C43F-4E66-8DFA-CC990FDDB31A}" srcOrd="0" destOrd="0" presId="urn:microsoft.com/office/officeart/2005/8/layout/orgChart1"/>
    <dgm:cxn modelId="{0846CFAF-3B7D-491C-9EB0-A382D8D0792E}" type="presParOf" srcId="{73FCC774-C43F-4E66-8DFA-CC990FDDB31A}" destId="{EC419E56-08DD-4FCC-ADCD-E83236CC2683}" srcOrd="0" destOrd="0" presId="urn:microsoft.com/office/officeart/2005/8/layout/orgChart1"/>
    <dgm:cxn modelId="{BB119F56-66F1-4968-9733-201D96C5DEB3}" type="presParOf" srcId="{73FCC774-C43F-4E66-8DFA-CC990FDDB31A}" destId="{59A2A463-BD44-4B5C-95FE-985FA5B251EF}" srcOrd="1" destOrd="0" presId="urn:microsoft.com/office/officeart/2005/8/layout/orgChart1"/>
    <dgm:cxn modelId="{A3819AC3-18C7-4A8E-98A5-C1199D79D23F}" type="presParOf" srcId="{0CDC7AA9-E600-44C9-8B5B-D0281F0A155A}" destId="{396BCB79-C2FD-4253-BF68-6CFF5557B51D}" srcOrd="1" destOrd="0" presId="urn:microsoft.com/office/officeart/2005/8/layout/orgChart1"/>
    <dgm:cxn modelId="{3AAEF950-C3FB-42C1-8E9E-D4722B71F883}" type="presParOf" srcId="{0CDC7AA9-E600-44C9-8B5B-D0281F0A155A}" destId="{067B6887-6A42-40C3-BE6A-75A0D485A70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42F5ED-1660-40E6-8FB0-CBA6D6AA8F97}">
      <dsp:nvSpPr>
        <dsp:cNvPr id="0" name=""/>
        <dsp:cNvSpPr/>
      </dsp:nvSpPr>
      <dsp:spPr>
        <a:xfrm>
          <a:off x="2659" y="660010"/>
          <a:ext cx="4988521" cy="2494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There is a lot of content that could still be done.</a:t>
          </a:r>
        </a:p>
      </dsp:txBody>
      <dsp:txXfrm>
        <a:off x="2659" y="660010"/>
        <a:ext cx="4988521" cy="2494260"/>
      </dsp:txXfrm>
    </dsp:sp>
    <dsp:sp modelId="{EC419E56-08DD-4FCC-ADCD-E83236CC2683}">
      <dsp:nvSpPr>
        <dsp:cNvPr id="0" name=""/>
        <dsp:cNvSpPr/>
      </dsp:nvSpPr>
      <dsp:spPr>
        <a:xfrm>
          <a:off x="6038769" y="660010"/>
          <a:ext cx="4988521" cy="2494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kern="1200"/>
            <a:t>Source: </a:t>
          </a:r>
          <a:r>
            <a:rPr lang="hu-HU" sz="2200" u="sng" kern="1200"/>
            <a:t>https://en.wikipedia.org/wiki/Ancient_Egypt</a:t>
          </a:r>
          <a:endParaRPr lang="en-US" sz="2200" kern="1200"/>
        </a:p>
      </dsp:txBody>
      <dsp:txXfrm>
        <a:off x="6038769" y="660010"/>
        <a:ext cx="4988521" cy="2494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39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5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23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14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72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56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495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144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379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94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9578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C7F2AA2-365E-5B4B-1A78-37CFC09410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hu-HU" b="0" i="0" dirty="0">
                <a:solidFill>
                  <a:schemeClr val="tx1"/>
                </a:solidFill>
                <a:effectLst/>
                <a:latin typeface="Linux Libertine"/>
              </a:rPr>
              <a:t>Ancient </a:t>
            </a:r>
            <a:r>
              <a:rPr lang="hu-HU" b="0" i="0" dirty="0" err="1">
                <a:solidFill>
                  <a:schemeClr val="tx1"/>
                </a:solidFill>
                <a:effectLst/>
                <a:latin typeface="Linux Libertine"/>
              </a:rPr>
              <a:t>Egypt</a:t>
            </a:r>
            <a:br>
              <a:rPr lang="hu-HU" b="0" i="0" dirty="0">
                <a:solidFill>
                  <a:schemeClr val="tx1"/>
                </a:solidFill>
                <a:effectLst/>
                <a:latin typeface="Linux Libertine"/>
              </a:rPr>
            </a:b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Kép 6" descr="A képen kültéri, égbolt, épület, természet látható&#10;&#10;Automatikusan generált leírás">
            <a:extLst>
              <a:ext uri="{FF2B5EF4-FFF2-40B4-BE49-F238E27FC236}">
                <a16:creationId xmlns:a16="http://schemas.microsoft.com/office/drawing/2014/main" id="{316A6D5B-C442-2F73-BC16-6B1C7B86C8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4" r="13455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16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FAF18901-FAE0-C9DA-53C8-AF1E2D7ADA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5" b="180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8C42E01-2DEB-263B-7737-69D99E834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EDUCATION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B8A231-FAB7-B6CC-BE5B-BC502F51D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Education was mostly reserved for boys from wealthier families</a:t>
            </a:r>
            <a:endParaRPr lang="hu-HU" dirty="0"/>
          </a:p>
          <a:p>
            <a:r>
              <a:rPr lang="en-US" dirty="0"/>
              <a:t>There is some evidence that girls sometimes went to school and even became doctors</a:t>
            </a:r>
            <a:endParaRPr lang="hu-HU" dirty="0"/>
          </a:p>
          <a:p>
            <a:r>
              <a:rPr lang="en-US" dirty="0"/>
              <a:t>Boys usually started school at age 7 and were taught reading and writing as well as mathematics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60488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baba látható&#10;&#10;Automatikusan generált leírás">
            <a:extLst>
              <a:ext uri="{FF2B5EF4-FFF2-40B4-BE49-F238E27FC236}">
                <a16:creationId xmlns:a16="http://schemas.microsoft.com/office/drawing/2014/main" id="{277481AD-3FE6-FEA5-DEE7-DAB781CBEF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3" r="56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21D4508A-4E07-B2E5-DC13-FD02CEB17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RELIGION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011B3A-F219-751B-CD32-687978642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hu-HU"/>
              <a:t>Egyptian religion was polytheistic</a:t>
            </a:r>
          </a:p>
          <a:p>
            <a:r>
              <a:rPr lang="en-US"/>
              <a:t>The gods who inhabited the bounded and ultimately perishable cosmos varied in nature and capacity</a:t>
            </a:r>
            <a:endParaRPr lang="hu-HU"/>
          </a:p>
          <a:p>
            <a:r>
              <a:rPr lang="en-US"/>
              <a:t>The ancient Egyptians worshipped over 1,400 different gods and goddesses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87403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 descr="A képen szöveg, szállítás látható&#10;&#10;Automatikusan generált leírás">
            <a:extLst>
              <a:ext uri="{FF2B5EF4-FFF2-40B4-BE49-F238E27FC236}">
                <a16:creationId xmlns:a16="http://schemas.microsoft.com/office/drawing/2014/main" id="{82E8E1F1-FB5B-DAC6-DCE1-9417FB1839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8" b="66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773EE34-F4A7-D222-1B28-396426CD6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MILITARY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F7CC7E-C0BD-0401-AFB8-F10D05B09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Over 4,000 infantry of an army corps were organized into 20 companies between 200 and 250 men each</a:t>
            </a:r>
            <a:endParaRPr lang="hu-HU" dirty="0"/>
          </a:p>
          <a:p>
            <a:r>
              <a:rPr lang="en-US" dirty="0"/>
              <a:t>The Egyptian army had more than 100,000 soldiers in II. At the time of Ramses</a:t>
            </a:r>
            <a:endParaRPr lang="hu-HU" dirty="0"/>
          </a:p>
          <a:p>
            <a:r>
              <a:rPr lang="en-US" dirty="0"/>
              <a:t>Typical military equipment included bows and arrows, spears, and round-topped shields made by stretching animal skin over a wooden frame</a:t>
            </a:r>
            <a:endParaRPr lang="hu-HU" dirty="0"/>
          </a:p>
          <a:p>
            <a:r>
              <a:rPr lang="en-US" dirty="0"/>
              <a:t>They shot from horse-drawn carriages, and the driver was always in front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39913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9377EA9-7D2C-D78E-9CD4-28499E5391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" r="109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BCD378A-12F4-9560-57EC-001B24CBB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DAILY LIFE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BA6205-7714-DD18-BE48-E1D79EDE0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Through the observance of balance &amp; harmony people were encouraged to live at peace with others &amp; contribute to communal happiness</a:t>
            </a:r>
            <a:endParaRPr lang="hu-HU" dirty="0"/>
          </a:p>
          <a:p>
            <a:r>
              <a:rPr lang="en-US" dirty="0"/>
              <a:t>Sports, games, reading, festivals, and time with one's friends and family were as much a part of Egyptian life as toil in farming the land or erecting monuments and temples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31772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FABBCE0-E08C-4BBE-9FD2-E2B253D4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8A5D61E-C937-9FC5-D9EB-A60BBA53D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your attention!</a:t>
            </a:r>
            <a:endParaRPr lang="hu-H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426BAC-43D6-468E-B6FF-167034D5C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6072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02D80E-5995-4C54-8387-5893C2C8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6083C8-1401-4950-AF56-E2FAFE42D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8F5E5CFB-CB08-FD08-085C-81ACB59AF5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6126593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875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Kép 10" descr="A képen szöveg látható&#10;&#10;Automatikusan generált leírás">
            <a:extLst>
              <a:ext uri="{FF2B5EF4-FFF2-40B4-BE49-F238E27FC236}">
                <a16:creationId xmlns:a16="http://schemas.microsoft.com/office/drawing/2014/main" id="{2E1798B0-4977-24E7-6654-1F98469A14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BFC7FF8-534F-D0D4-D177-469F30BDC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BASIC INFORMATIONs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B8DF1DE-1A89-7ACE-15D6-CB716DE6C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hu-HU" dirty="0"/>
              <a:t>The ancient EGYPT civilisation was situated in the Nile Valley</a:t>
            </a:r>
          </a:p>
          <a:p>
            <a:r>
              <a:rPr lang="en-US" dirty="0"/>
              <a:t>It has a lot of transitions in years since it is almost the very first great civilization, but they are dated around 3150-332BC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4351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C92EAC3B-537A-D74F-F9CD-5CDD79ED1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1E424AC-101F-80C6-D15D-E79EEF03F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APPEARANCE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20EAB1-28B2-6E42-C6B4-F5B1FDF91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Wealthy men wore knee-length shirts, loincloths or kilts and adorned themselves with jewellery – a string of beads, armlets and bracelets</a:t>
            </a:r>
            <a:endParaRPr lang="hu-HU" dirty="0"/>
          </a:p>
          <a:p>
            <a:r>
              <a:rPr lang="en-US" dirty="0"/>
              <a:t>Working-class women wore full-length wraparound gowns and close-fitting sheaths</a:t>
            </a:r>
            <a:endParaRPr lang="hu-HU" dirty="0"/>
          </a:p>
          <a:p>
            <a:r>
              <a:rPr lang="en-US" dirty="0"/>
              <a:t>Elite women enhanced their appearance with make-up, earrings, bracelets and necklaces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r>
              <a:rPr lang="en-US" dirty="0"/>
              <a:t>The ancient Egyptians were very particular about cleanliness and personal appearance</a:t>
            </a:r>
            <a:endParaRPr lang="hu-HU" dirty="0"/>
          </a:p>
          <a:p>
            <a:r>
              <a:rPr lang="en-US" dirty="0"/>
              <a:t>People who were poorly groomed were considered inferior</a:t>
            </a:r>
            <a:endParaRPr lang="hu-HU" dirty="0"/>
          </a:p>
          <a:p>
            <a:r>
              <a:rPr lang="en-US" dirty="0"/>
              <a:t>Both men and women used cosmetics and wore jewellery</a:t>
            </a:r>
            <a:endParaRPr lang="hu-HU" dirty="0"/>
          </a:p>
          <a:p>
            <a:r>
              <a:rPr lang="en-US" dirty="0"/>
              <a:t>One item of jewellery, the amulet, was believed to protect the owners and give them strength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00861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padló, beltéri, élő, szoba látható&#10;&#10;Automatikusan generált leírás">
            <a:extLst>
              <a:ext uri="{FF2B5EF4-FFF2-40B4-BE49-F238E27FC236}">
                <a16:creationId xmlns:a16="http://schemas.microsoft.com/office/drawing/2014/main" id="{DAEED4D5-6CAD-EB07-1F4A-542C9C4918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BF5635F-369C-FD4E-A0FA-A2A454B03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FAMILY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207CEB-C7CA-B987-321D-684A78E7A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A family consisted of a couple, their children, their parents and grandparents, and sometimes their sisters and brothers</a:t>
            </a:r>
            <a:endParaRPr lang="hu-HU" dirty="0"/>
          </a:p>
          <a:p>
            <a:r>
              <a:rPr lang="en-US" dirty="0"/>
              <a:t>The number of extended Egyptian families did not decrease even after the death of parents and grandparents, as they were treated with respect even after their death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895064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Kép 9" descr="A képen kültéri, fehér, fekete, út látható&#10;&#10;Automatikusan generált leírás">
            <a:extLst>
              <a:ext uri="{FF2B5EF4-FFF2-40B4-BE49-F238E27FC236}">
                <a16:creationId xmlns:a16="http://schemas.microsoft.com/office/drawing/2014/main" id="{61518D91-84BB-28C6-0029-ED323D808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4" b="1370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AF501CE-D5FF-89B7-00C7-FB7B0F52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ARCHITECTURE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2CA0219-D933-2546-8AB6-14B03C2D3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They are skilled in architecture, sculpture, papyrus and weapon making, clay, leather and woodworking</a:t>
            </a:r>
            <a:endParaRPr lang="hu-HU" dirty="0"/>
          </a:p>
          <a:p>
            <a:r>
              <a:rPr lang="en-US" dirty="0"/>
              <a:t>Today, their creations are the feared treasures of museums around the world</a:t>
            </a:r>
            <a:endParaRPr lang="hu-HU" dirty="0"/>
          </a:p>
          <a:p>
            <a:r>
              <a:rPr lang="en-US" dirty="0"/>
              <a:t>Famous buildings: The Great Pyramid of Giza, the Palaces of the Pharaohs, Tomb Chapels and Theban Temples</a:t>
            </a:r>
            <a:endParaRPr lang="hu-HU" dirty="0"/>
          </a:p>
          <a:p>
            <a:r>
              <a:rPr lang="en-US" dirty="0"/>
              <a:t>There were gods on the pillars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r>
              <a:rPr lang="en-US" dirty="0"/>
              <a:t>The domestic dwellings of elite and ordinary Egyptians alike were constructed from perishable materials such as mudbricks and wood and have not survived</a:t>
            </a:r>
            <a:endParaRPr lang="hu-HU" dirty="0"/>
          </a:p>
          <a:p>
            <a:r>
              <a:rPr lang="en-US" dirty="0"/>
              <a:t>Peasants lived in simple homes, while the palaces of the elite and the pharaoh were more elaborate structures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1465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Kép 5" descr="A képen szöveg, anyag látható&#10;&#10;Automatikusan generált leírás">
            <a:extLst>
              <a:ext uri="{FF2B5EF4-FFF2-40B4-BE49-F238E27FC236}">
                <a16:creationId xmlns:a16="http://schemas.microsoft.com/office/drawing/2014/main" id="{95F3A1BD-9BAB-A217-7724-BD35BB6DB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2170EBC-D38F-410D-2F89-0D6D91EE6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FOOD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739FC0-7279-8663-14CF-8C60CA59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The Egyptians grew grains, vegetables and fruits</a:t>
            </a:r>
            <a:endParaRPr lang="hu-HU" dirty="0"/>
          </a:p>
          <a:p>
            <a:r>
              <a:rPr lang="en-US" dirty="0"/>
              <a:t>However, their diets revolved around several staple crops, especially cereals and barley</a:t>
            </a:r>
            <a:endParaRPr lang="hu-HU" dirty="0"/>
          </a:p>
          <a:p>
            <a:r>
              <a:rPr lang="en-US" dirty="0"/>
              <a:t>Other major grains grown included einkorn wheat and emmer wheat, grown to make bread</a:t>
            </a:r>
            <a:endParaRPr lang="hu-HU" dirty="0"/>
          </a:p>
          <a:p>
            <a:r>
              <a:rPr lang="en-US" dirty="0"/>
              <a:t>Egyptians kept sheep, goats, and pigs. Poultry, such as ducks, geese, and pigeons, were captured in nets and bred on farms, where they were force-fed with dough to fatten them</a:t>
            </a:r>
            <a:endParaRPr lang="hu-HU" dirty="0"/>
          </a:p>
          <a:p>
            <a:r>
              <a:rPr lang="en-US" dirty="0"/>
              <a:t>The Nile provided a plentiful source of fish</a:t>
            </a:r>
            <a:endParaRPr lang="hu-HU" dirty="0"/>
          </a:p>
          <a:p>
            <a:r>
              <a:rPr lang="en-US" dirty="0"/>
              <a:t>Bees were also domesticated from at least the Old Kingdom and provided both honey and wax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63296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77B1F4A4-A941-98B9-6C7D-967886F636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58" b="7442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91E3E15-131E-706F-BEAF-CBDEE8B92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HISTORY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445B263-AEF0-24CB-9F6E-A1B394068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One is too big, it wouldn't even fit in a presentation</a:t>
            </a:r>
            <a:endParaRPr lang="hu-HU" dirty="0"/>
          </a:p>
          <a:p>
            <a:r>
              <a:rPr lang="hu-HU" dirty="0"/>
              <a:t>More </a:t>
            </a:r>
            <a:r>
              <a:rPr lang="hu-HU" dirty="0" err="1"/>
              <a:t>inf</a:t>
            </a:r>
            <a:r>
              <a:rPr lang="hu-HU" dirty="0"/>
              <a:t> on: https://en.wikipedia.org/wiki/Ancient_Egypt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668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Kép 8" descr="A képen szöveg, anyag látható&#10;&#10;Automatikusan generált leírás">
            <a:extLst>
              <a:ext uri="{FF2B5EF4-FFF2-40B4-BE49-F238E27FC236}">
                <a16:creationId xmlns:a16="http://schemas.microsoft.com/office/drawing/2014/main" id="{67114156-745B-249E-F283-D737D61823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E02A309-95AE-55C3-2517-06F277B3D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SCIENCE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CC1B5E-F16C-C0F8-44AA-B64AA0456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They were the first to introduce mummification, medicine, agriculture, fermentation, engineering and architecture</a:t>
            </a:r>
            <a:endParaRPr lang="hu-HU" dirty="0"/>
          </a:p>
          <a:p>
            <a:r>
              <a:rPr lang="en-US" dirty="0"/>
              <a:t>They were pioneers in astronomy: their expertise played an important role in determining the annual floods of the Nile and in aligning the pyramids to the pole star</a:t>
            </a:r>
            <a:endParaRPr lang="hu-HU" dirty="0"/>
          </a:p>
          <a:p>
            <a:r>
              <a:rPr lang="en-US" dirty="0"/>
              <a:t>Their measuring skills were very good, as this is how they built the pyramids (many countries envied their accuracy)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70609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1BFBD7C2-6CF8-A091-9EFB-988A1B0203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0" r="34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66D3CC8-4124-5B44-1E4A-FA79AA987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1"/>
                </a:solidFill>
              </a:rPr>
              <a:t>TECHNOLOGY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827409-DE2B-02AF-CE94-F073549AD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n-US" dirty="0"/>
              <a:t>The Egyptians invented and used many simple machines, such as the ramp and the lever, to aid construction processes</a:t>
            </a:r>
            <a:endParaRPr lang="hu-HU" dirty="0"/>
          </a:p>
          <a:p>
            <a:r>
              <a:rPr lang="en-US" dirty="0"/>
              <a:t>They used rope trusses to stiffen the beam of ships</a:t>
            </a:r>
            <a:endParaRPr lang="hu-HU" dirty="0"/>
          </a:p>
          <a:p>
            <a:r>
              <a:rPr lang="en-US" dirty="0"/>
              <a:t>Egyptian paper and pottery made from papyrus were mass produced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44359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753</Words>
  <Application>Microsoft Office PowerPoint</Application>
  <PresentationFormat>Szélesvásznú</PresentationFormat>
  <Paragraphs>61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9" baseType="lpstr">
      <vt:lpstr>Arial</vt:lpstr>
      <vt:lpstr>Gill Sans MT</vt:lpstr>
      <vt:lpstr>Linux Libertine</vt:lpstr>
      <vt:lpstr>Wingdings 2</vt:lpstr>
      <vt:lpstr>DividendVTI</vt:lpstr>
      <vt:lpstr>Ancient Egypt </vt:lpstr>
      <vt:lpstr>BASIC INFORMATIONs</vt:lpstr>
      <vt:lpstr>APPEARANCE</vt:lpstr>
      <vt:lpstr>FAMILY</vt:lpstr>
      <vt:lpstr>ARCHITECTURE</vt:lpstr>
      <vt:lpstr>FOOD</vt:lpstr>
      <vt:lpstr>HISTORY</vt:lpstr>
      <vt:lpstr>SCIENCE</vt:lpstr>
      <vt:lpstr>TECHNOLOGY</vt:lpstr>
      <vt:lpstr>EDUCATION</vt:lpstr>
      <vt:lpstr>RELIGION</vt:lpstr>
      <vt:lpstr>MILITARY</vt:lpstr>
      <vt:lpstr>DAILY LIFE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Ancient Egypt </dc:title>
  <dc:creator>Csongor Péter Solti</dc:creator>
  <cp:lastModifiedBy>CsPS@sulid.hu</cp:lastModifiedBy>
  <cp:revision>13</cp:revision>
  <dcterms:created xsi:type="dcterms:W3CDTF">2022-12-17T19:32:38Z</dcterms:created>
  <dcterms:modified xsi:type="dcterms:W3CDTF">2022-12-18T23:53:32Z</dcterms:modified>
</cp:coreProperties>
</file>

<file path=docProps/thumbnail.jpeg>
</file>